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82" r:id="rId4"/>
    <p:sldId id="283" r:id="rId5"/>
    <p:sldId id="284" r:id="rId6"/>
    <p:sldId id="285" r:id="rId7"/>
    <p:sldId id="275" r:id="rId8"/>
    <p:sldId id="276" r:id="rId9"/>
    <p:sldId id="290" r:id="rId10"/>
    <p:sldId id="288" r:id="rId11"/>
    <p:sldId id="289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6" r:id="rId20"/>
    <p:sldId id="264" r:id="rId21"/>
    <p:sldId id="265" r:id="rId22"/>
    <p:sldId id="267" r:id="rId23"/>
    <p:sldId id="268" r:id="rId24"/>
    <p:sldId id="269" r:id="rId25"/>
    <p:sldId id="270" r:id="rId26"/>
    <p:sldId id="271" r:id="rId27"/>
    <p:sldId id="272" r:id="rId28"/>
    <p:sldId id="27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578" y="-4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E4586-9EC0-419D-AD51-12A029353768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9BE7148-58D0-4FD1-8A58-D23804777AE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E4586-9EC0-419D-AD51-12A029353768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7148-58D0-4FD1-8A58-D23804777A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E4586-9EC0-419D-AD51-12A029353768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7148-58D0-4FD1-8A58-D23804777A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E4586-9EC0-419D-AD51-12A029353768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7148-58D0-4FD1-8A58-D23804777A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E4586-9EC0-419D-AD51-12A029353768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7148-58D0-4FD1-8A58-D23804777AE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E4586-9EC0-419D-AD51-12A029353768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7148-58D0-4FD1-8A58-D23804777AE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E4586-9EC0-419D-AD51-12A029353768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7148-58D0-4FD1-8A58-D23804777AE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E4586-9EC0-419D-AD51-12A029353768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7148-58D0-4FD1-8A58-D23804777A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E4586-9EC0-419D-AD51-12A029353768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7148-58D0-4FD1-8A58-D23804777A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E4586-9EC0-419D-AD51-12A029353768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7148-58D0-4FD1-8A58-D23804777A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E4586-9EC0-419D-AD51-12A029353768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7148-58D0-4FD1-8A58-D23804777A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76E4586-9EC0-419D-AD51-12A029353768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9BE7148-58D0-4FD1-8A58-D23804777AE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227" y="0"/>
            <a:ext cx="95645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2708920"/>
            <a:ext cx="6838528" cy="187984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6000" dirty="0" smtClean="0"/>
              <a:t>Пишем проект!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7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412776"/>
            <a:ext cx="828092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ru-RU" b="1" dirty="0">
                <a:solidFill>
                  <a:srgbClr val="FF0000"/>
                </a:solidFill>
              </a:rPr>
              <a:t>По итогам выполнения задания необходимо заполнить </a:t>
            </a:r>
            <a:r>
              <a:rPr lang="ru-RU" b="1" dirty="0" smtClean="0">
                <a:solidFill>
                  <a:srgbClr val="FF0000"/>
                </a:solidFill>
              </a:rPr>
              <a:t>по </a:t>
            </a:r>
            <a:r>
              <a:rPr lang="ru-RU" b="1" dirty="0">
                <a:solidFill>
                  <a:srgbClr val="FF0000"/>
                </a:solidFill>
              </a:rPr>
              <a:t>следующим пунктам:</a:t>
            </a:r>
            <a:endParaRPr lang="ru-RU" sz="1400" b="1" dirty="0">
              <a:solidFill>
                <a:srgbClr val="FF0000"/>
              </a:solidFill>
            </a:endParaRPr>
          </a:p>
          <a:p>
            <a:pPr lvl="0"/>
            <a:r>
              <a:rPr lang="ru-RU" sz="2000" dirty="0"/>
              <a:t>название;</a:t>
            </a:r>
            <a:endParaRPr lang="ru-RU" sz="1600" dirty="0"/>
          </a:p>
          <a:p>
            <a:pPr lvl="0"/>
            <a:r>
              <a:rPr lang="ru-RU" sz="2000" dirty="0"/>
              <a:t>команда (ФИО инициатора (-</a:t>
            </a:r>
            <a:r>
              <a:rPr lang="ru-RU" sz="2000" dirty="0" err="1"/>
              <a:t>ов</a:t>
            </a:r>
            <a:r>
              <a:rPr lang="ru-RU" sz="2000" dirty="0"/>
              <a:t>) мероприятия, его (ее) возраст, перечень организаторов: ФИО и возраст);</a:t>
            </a:r>
            <a:endParaRPr lang="ru-RU" sz="1600" dirty="0"/>
          </a:p>
          <a:p>
            <a:pPr lvl="0"/>
            <a:r>
              <a:rPr lang="ru-RU" sz="2000" dirty="0"/>
              <a:t>формат реализации проекта (например, акция, концерт и т.д.);</a:t>
            </a:r>
            <a:endParaRPr lang="ru-RU" sz="1600" dirty="0"/>
          </a:p>
          <a:p>
            <a:pPr lvl="0"/>
            <a:r>
              <a:rPr lang="ru-RU" sz="2000" dirty="0"/>
              <a:t>описание проекта (не более 700 печатных знаков);</a:t>
            </a:r>
            <a:endParaRPr lang="ru-RU" sz="1600" dirty="0"/>
          </a:p>
          <a:p>
            <a:pPr lvl="0"/>
            <a:r>
              <a:rPr lang="ru-RU" sz="2000" dirty="0"/>
              <a:t>описание проблемы и ее актуальности, которую решает проект;</a:t>
            </a:r>
            <a:endParaRPr lang="ru-RU" sz="1600" dirty="0"/>
          </a:p>
          <a:p>
            <a:pPr lvl="0"/>
            <a:r>
              <a:rPr lang="ru-RU" sz="2000" dirty="0"/>
              <a:t>участники, на которых направлен проект из числа детей и молодежи;</a:t>
            </a:r>
            <a:endParaRPr lang="ru-RU" sz="1600" dirty="0"/>
          </a:p>
          <a:p>
            <a:pPr lvl="0"/>
            <a:r>
              <a:rPr lang="ru-RU" sz="2000" dirty="0"/>
              <a:t>цели и задачи проекта;</a:t>
            </a:r>
            <a:endParaRPr lang="ru-RU" sz="1600" dirty="0"/>
          </a:p>
          <a:p>
            <a:pPr lvl="0"/>
            <a:r>
              <a:rPr lang="ru-RU" sz="2000" dirty="0"/>
              <a:t>используемые ресурсы (собственные и привлеченные);</a:t>
            </a:r>
            <a:endParaRPr lang="ru-RU" sz="1600" dirty="0"/>
          </a:p>
          <a:p>
            <a:pPr lvl="0"/>
            <a:r>
              <a:rPr lang="ru-RU" sz="2000" dirty="0"/>
              <a:t>результаты реализации: качественные и количественные;</a:t>
            </a:r>
            <a:endParaRPr lang="ru-RU" sz="1600" dirty="0"/>
          </a:p>
          <a:p>
            <a:pPr lvl="0"/>
            <a:r>
              <a:rPr lang="ru-RU" sz="2000" dirty="0"/>
              <a:t>не более 3 (трех) ссылок на посты в социальных сетях, освещающие реализацию проекта</a:t>
            </a:r>
            <a:r>
              <a:rPr lang="ru-RU" sz="2000" dirty="0" smtClean="0"/>
              <a:t>.</a:t>
            </a:r>
          </a:p>
          <a:p>
            <a:pPr lvl="0"/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7552" y="476672"/>
            <a:ext cx="85489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Критерий оценки: Социальная значимость и </a:t>
            </a:r>
            <a:r>
              <a:rPr lang="ru-RU" dirty="0"/>
              <a:t>актуальность</a:t>
            </a:r>
          </a:p>
        </p:txBody>
      </p:sp>
    </p:spTree>
    <p:extLst>
      <p:ext uri="{BB962C8B-B14F-4D97-AF65-F5344CB8AC3E}">
        <p14:creationId xmlns:p14="http://schemas.microsoft.com/office/powerpoint/2010/main" val="1114663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201" y="0"/>
            <a:ext cx="8496944" cy="41549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dirty="0"/>
              <a:t> </a:t>
            </a:r>
            <a:r>
              <a:rPr lang="ru-RU" sz="3600" b="1" dirty="0"/>
              <a:t>1. Н</a:t>
            </a:r>
            <a:r>
              <a:rPr lang="ru-RU" sz="3600" b="1" dirty="0" smtClean="0"/>
              <a:t>а  рабочем листе №1  направления  проектов Росмолодежи и Движения Первых. </a:t>
            </a:r>
          </a:p>
          <a:p>
            <a:pPr algn="ctr"/>
            <a:endParaRPr lang="ru-RU" sz="3600" b="1" dirty="0" smtClean="0"/>
          </a:p>
          <a:p>
            <a:pPr algn="ctr"/>
            <a:r>
              <a:rPr lang="ru-RU" sz="2400" b="1" dirty="0" smtClean="0"/>
              <a:t>Подумайте</a:t>
            </a:r>
            <a:r>
              <a:rPr lang="ru-RU" sz="2400" b="1" dirty="0"/>
              <a:t>, чем вы увлекаетесь спортом, творчеством,  наукой, волонтерством, общением, психологией, путешествиями, иностранными языками,</a:t>
            </a:r>
            <a:r>
              <a:rPr lang="ru-RU" sz="2400" dirty="0"/>
              <a:t> обучением будущей профессии, пишите посты, фотографируете, снимает ролики ….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5201" y="4177100"/>
            <a:ext cx="5976664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Выберите командой одно  </a:t>
            </a:r>
            <a:r>
              <a:rPr lang="ru-RU" sz="3200" b="1" dirty="0">
                <a:solidFill>
                  <a:prstClr val="black"/>
                </a:solidFill>
              </a:rPr>
              <a:t>направление проекта</a:t>
            </a:r>
            <a:r>
              <a:rPr lang="ru-RU" b="1" dirty="0">
                <a:solidFill>
                  <a:prstClr val="black"/>
                </a:solidFill>
              </a:rPr>
              <a:t>. 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963" y="5383418"/>
            <a:ext cx="6523037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7701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032" y="404664"/>
            <a:ext cx="8389440" cy="39703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Рабочий лист №2. </a:t>
            </a:r>
          </a:p>
          <a:p>
            <a:pPr algn="ctr"/>
            <a:r>
              <a:rPr lang="ru-RU" sz="2800" dirty="0" smtClean="0"/>
              <a:t>Заполните  </a:t>
            </a:r>
            <a:r>
              <a:rPr lang="ru-RU" sz="2800" dirty="0"/>
              <a:t>колонку, первым, что приходит вам в голову (</a:t>
            </a:r>
            <a:r>
              <a:rPr lang="ru-RU" sz="2800" i="1" dirty="0"/>
              <a:t>идеи могут быть сколь угодно безумными и даже нелепыми</a:t>
            </a:r>
            <a:r>
              <a:rPr lang="ru-RU" sz="2800" dirty="0"/>
              <a:t>), когда вы прочитали вопрос  и по сигналу ведущего передайте соседу. Когда </a:t>
            </a:r>
            <a:r>
              <a:rPr lang="ru-RU" sz="2800" dirty="0" smtClean="0"/>
              <a:t>ваш </a:t>
            </a:r>
            <a:r>
              <a:rPr lang="ru-RU" sz="2800" dirty="0"/>
              <a:t>лист вернется к </a:t>
            </a:r>
            <a:r>
              <a:rPr lang="ru-RU" sz="2800" dirty="0" smtClean="0"/>
              <a:t>вам. </a:t>
            </a:r>
            <a:r>
              <a:rPr lang="ru-RU" sz="2800" dirty="0"/>
              <a:t>Оповестите </a:t>
            </a:r>
            <a:r>
              <a:rPr lang="ru-RU" sz="2800" dirty="0" smtClean="0"/>
              <a:t>ведущего поднятой рукой. </a:t>
            </a:r>
          </a:p>
          <a:p>
            <a:pPr algn="ctr"/>
            <a:r>
              <a:rPr lang="ru-RU" sz="2800" dirty="0" smtClean="0"/>
              <a:t>Обсудите</a:t>
            </a:r>
            <a:r>
              <a:rPr lang="ru-RU" sz="2800" dirty="0"/>
              <a:t>, в команде, какую </a:t>
            </a:r>
            <a:r>
              <a:rPr lang="ru-RU" sz="2800" dirty="0" smtClean="0"/>
              <a:t>проблему </a:t>
            </a:r>
            <a:r>
              <a:rPr lang="ru-RU" sz="2800" dirty="0"/>
              <a:t>вы будете </a:t>
            </a:r>
            <a:r>
              <a:rPr lang="ru-RU" sz="2800" dirty="0" smtClean="0"/>
              <a:t>решать. Заполните шаблон  </a:t>
            </a:r>
            <a:r>
              <a:rPr lang="ru-RU" sz="2800" dirty="0"/>
              <a:t>«Дерево» </a:t>
            </a:r>
          </a:p>
        </p:txBody>
      </p:sp>
    </p:spTree>
    <p:extLst>
      <p:ext uri="{BB962C8B-B14F-4D97-AF65-F5344CB8AC3E}">
        <p14:creationId xmlns:p14="http://schemas.microsoft.com/office/powerpoint/2010/main" val="369785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avatars.mds.yandex.net/i?id=7739b0c975230029551634347a0960ae_l-5250028-images-thumbs&amp;n=1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839" y="664108"/>
            <a:ext cx="5870594" cy="565577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788024" y="1196752"/>
            <a:ext cx="1734770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СЛЕДСТВИЯ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04248" y="4110956"/>
            <a:ext cx="1406154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ПРОБЛЕМ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35896" y="5229200"/>
            <a:ext cx="1338828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причины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2695184"/>
            <a:ext cx="3121107" cy="28315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3200" dirty="0" smtClean="0"/>
              <a:t>Выберите одну проблему?</a:t>
            </a:r>
          </a:p>
          <a:p>
            <a:r>
              <a:rPr lang="ru-RU" sz="3200" dirty="0"/>
              <a:t>К</a:t>
            </a:r>
            <a:r>
              <a:rPr lang="ru-RU" sz="3200" dirty="0" smtClean="0"/>
              <a:t>акие у неё последствия и причины?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427984" y="3933056"/>
            <a:ext cx="2232248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 используют </a:t>
            </a:r>
          </a:p>
          <a:p>
            <a:pPr algn="ctr"/>
            <a:r>
              <a:rPr lang="ru-RU" dirty="0" smtClean="0"/>
              <a:t>компьютер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305310" y="1700808"/>
            <a:ext cx="3795082" cy="10801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пропадают в интернете, компьютерная грамотность низкая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148064" y="5598532"/>
            <a:ext cx="2664296" cy="7213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использование телефона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9812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6632"/>
            <a:ext cx="79208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400" b="1" dirty="0" smtClean="0"/>
              <a:t>Кого еще волнует  это тема (проблема) еще? </a:t>
            </a:r>
            <a:endParaRPr lang="ru-RU" sz="2400" b="1" dirty="0"/>
          </a:p>
          <a:p>
            <a:r>
              <a:rPr lang="ru-RU" sz="2400" b="1" dirty="0" smtClean="0"/>
              <a:t>Это волнует ваших сверстников, ребят постарше или родителей? </a:t>
            </a:r>
            <a:endParaRPr lang="ru-RU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46" y="2276872"/>
            <a:ext cx="8374774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1484784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05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060848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«</a:t>
            </a:r>
            <a:r>
              <a:rPr lang="ru-RU" sz="2400" i="1" dirty="0" smtClean="0"/>
              <a:t>128 </a:t>
            </a:r>
            <a:r>
              <a:rPr lang="ru-RU" sz="2400" i="1" dirty="0"/>
              <a:t>учащихся МБОУ Островянской школы  с 6 до 17 лет  заинтересованные в обучении программированию и робототехнике»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96008" y="629072"/>
            <a:ext cx="6616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Теперь  обсудите, что получилось и  в общий  план проекта впишите целевую аудиторию, как в примере:</a:t>
            </a:r>
            <a:endParaRPr lang="ru-RU" sz="2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621217"/>
            <a:ext cx="5495925" cy="29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461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8"/>
            <a:ext cx="7848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Определим цель (результат) проекта. Нам поможет </a:t>
            </a:r>
            <a:r>
              <a:rPr lang="ru-RU" sz="3200" b="1" dirty="0" smtClean="0"/>
              <a:t>ВАДИК. 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9504" y="2156082"/>
            <a:ext cx="5760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</a:t>
            </a:r>
            <a:endParaRPr lang="ru-RU" sz="3200" dirty="0" smtClean="0"/>
          </a:p>
          <a:p>
            <a:endParaRPr lang="ru-RU" sz="3200" b="1" dirty="0" smtClean="0">
              <a:solidFill>
                <a:srgbClr val="FF00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endParaRPr lang="ru-RU" sz="3200" dirty="0" smtClean="0"/>
          </a:p>
          <a:p>
            <a:endParaRPr lang="ru-RU" sz="3200" b="1" dirty="0" smtClean="0">
              <a:solidFill>
                <a:srgbClr val="FF00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</a:rPr>
              <a:t>Д</a:t>
            </a:r>
            <a:endParaRPr lang="ru-RU" sz="3200" dirty="0" smtClean="0"/>
          </a:p>
          <a:p>
            <a:endParaRPr lang="ru-RU" sz="3200" b="1" dirty="0" smtClean="0">
              <a:solidFill>
                <a:srgbClr val="FF00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endParaRPr lang="ru-RU" sz="3200" dirty="0" smtClean="0"/>
          </a:p>
          <a:p>
            <a:endParaRPr lang="ru-RU" sz="3200" b="1" dirty="0" smtClean="0">
              <a:solidFill>
                <a:srgbClr val="FF00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</a:rPr>
              <a:t>К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1313521"/>
            <a:ext cx="61926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Каждая буква его имени это начало  характеристики  результата проекта . </a:t>
            </a:r>
          </a:p>
          <a:p>
            <a:pPr algn="ctr"/>
            <a:r>
              <a:rPr lang="ru-RU" b="1" dirty="0" smtClean="0"/>
              <a:t>Их несколько выберите  одну верную.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26798" y="5805264"/>
            <a:ext cx="4572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     </a:t>
            </a:r>
            <a:endParaRPr lang="ru-RU" dirty="0" smtClean="0">
              <a:effectLst/>
            </a:endParaRPr>
          </a:p>
          <a:p>
            <a:r>
              <a:rPr lang="ru-RU" sz="2000" dirty="0" smtClean="0"/>
              <a:t>красивый</a:t>
            </a:r>
            <a:r>
              <a:rPr lang="ru-RU" dirty="0" smtClean="0"/>
              <a:t>   </a:t>
            </a:r>
            <a:r>
              <a:rPr lang="ru-RU" dirty="0"/>
              <a:t>короткий конкретный </a:t>
            </a:r>
            <a:endParaRPr lang="ru-RU" dirty="0"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2420888"/>
            <a:ext cx="56166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вовлеченность  время   волонтеры 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619672" y="3284984"/>
            <a:ext cx="50577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адекватность   активность актуальность   </a:t>
            </a:r>
            <a:endParaRPr lang="ru-RU" sz="2000" dirty="0" smtClean="0"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01559" y="4233573"/>
            <a:ext cx="52787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достижим    досрочный долгосрочный 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501559" y="5115116"/>
            <a:ext cx="58528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интересный</a:t>
            </a:r>
            <a:r>
              <a:rPr lang="ru-RU" dirty="0" smtClean="0"/>
              <a:t>  измерим   интеллектуальный </a:t>
            </a:r>
            <a:endParaRPr lang="ru-RU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46437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7272808" cy="543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986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828092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Отлично. Теперь сформулируйте </a:t>
            </a:r>
            <a:r>
              <a:rPr lang="ru-RU" sz="2400" b="1" dirty="0" smtClean="0">
                <a:solidFill>
                  <a:srgbClr val="0070C0"/>
                </a:solidFill>
              </a:rPr>
              <a:t>по шаблону цель и  заполните бланк.</a:t>
            </a:r>
            <a:endParaRPr lang="ru-RU" dirty="0"/>
          </a:p>
          <a:p>
            <a:r>
              <a:rPr lang="ru-RU" b="1" i="1" dirty="0"/>
              <a:t>Изменение, Повышение, Вовлечение, Модернизация, Увеличение, Создание _______________________для   (решение проблемы)_________________________________ путем организации, проведения, вовлечения, (описание метола решения проблемы</a:t>
            </a:r>
            <a:r>
              <a:rPr lang="ru-RU" b="1" i="1" dirty="0" smtClean="0"/>
              <a:t>)___________________________________силами ______________(</a:t>
            </a:r>
            <a:r>
              <a:rPr lang="ru-RU" b="1" i="1" dirty="0"/>
              <a:t>волонтеров, специалистов, родителей, учителей и </a:t>
            </a:r>
            <a:r>
              <a:rPr lang="ru-RU" b="1" i="1" dirty="0" err="1"/>
              <a:t>д.р</a:t>
            </a:r>
            <a:r>
              <a:rPr lang="ru-RU" b="1" i="1" dirty="0"/>
              <a:t>) в срок_________________________________(срок реализации проекта.</a:t>
            </a:r>
            <a:endParaRPr lang="ru-RU" i="1" dirty="0"/>
          </a:p>
        </p:txBody>
      </p:sp>
      <p:sp>
        <p:nvSpPr>
          <p:cNvPr id="3" name="Лента лицом вверх 2"/>
          <p:cNvSpPr/>
          <p:nvPr/>
        </p:nvSpPr>
        <p:spPr>
          <a:xfrm>
            <a:off x="4860032" y="3861048"/>
            <a:ext cx="3884101" cy="2726932"/>
          </a:xfrm>
          <a:prstGeom prst="ribbon2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ЦЕЛЬ ПРОЕКТА</a:t>
            </a:r>
            <a:endParaRPr lang="ru-RU" sz="700" dirty="0">
              <a:effectLst/>
              <a:ea typeface="Calibri"/>
              <a:cs typeface="Times New Roman"/>
            </a:endParaRPr>
          </a:p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ru-RU" sz="1100" dirty="0" smtClean="0">
                <a:effectLst/>
                <a:ea typeface="Calibri"/>
                <a:cs typeface="Times New Roman"/>
              </a:rPr>
              <a:t>_________________________________________________________________________________________________________________________</a:t>
            </a:r>
            <a:endParaRPr lang="ru-RU" sz="1100" dirty="0">
              <a:effectLst/>
              <a:ea typeface="Calibri"/>
              <a:cs typeface="Times New Roman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07504" y="3246661"/>
            <a:ext cx="4248472" cy="3341319"/>
            <a:chOff x="107504" y="3246661"/>
            <a:chExt cx="4248472" cy="3341319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395536" y="3717032"/>
              <a:ext cx="3960440" cy="2870948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Развитие технического творчества и инженерного мышления  129  учащихся МБОУ  Островянской школы путем создания    и проведения регулярных занятий по робототехнике в рамках кружка "Шаг в будущее"   командой проекта и учителем информатики, физики, технологии с августа 2024   по февраль  2025 года. </a:t>
              </a:r>
              <a:endParaRPr lang="ru-RU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07504" y="3246661"/>
              <a:ext cx="1800200" cy="461665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2400" b="1" dirty="0" smtClean="0"/>
                <a:t>ПРИМЕР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4178719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24684"/>
            <a:ext cx="83529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/>
              <a:t>Для </a:t>
            </a:r>
            <a:r>
              <a:rPr lang="ru-RU" sz="3600" dirty="0" smtClean="0"/>
              <a:t>достижения результата   </a:t>
            </a:r>
            <a:r>
              <a:rPr lang="ru-RU" sz="3600" dirty="0"/>
              <a:t>нам нужно определить задачи</a:t>
            </a:r>
            <a:r>
              <a:rPr lang="ru-RU" sz="3600" dirty="0" smtClean="0"/>
              <a:t>, </a:t>
            </a:r>
          </a:p>
          <a:p>
            <a:pPr algn="ctr"/>
            <a:r>
              <a:rPr lang="ru-RU" sz="3600" dirty="0" smtClean="0"/>
              <a:t> </a:t>
            </a:r>
            <a:r>
              <a:rPr lang="ru-RU" sz="3600" dirty="0"/>
              <a:t>наши шаги по достижению целей и как мы их будем решать </a:t>
            </a:r>
            <a:endParaRPr lang="ru-RU" sz="3600" dirty="0" smtClean="0"/>
          </a:p>
          <a:p>
            <a:pPr algn="ctr"/>
            <a:r>
              <a:rPr lang="ru-RU" sz="3600" dirty="0" smtClean="0"/>
              <a:t>( </a:t>
            </a:r>
            <a:r>
              <a:rPr lang="ru-RU" sz="3600" dirty="0"/>
              <a:t>мероприятия) </a:t>
            </a:r>
          </a:p>
          <a:p>
            <a:pPr algn="ctr"/>
            <a:endParaRPr lang="ru-RU" sz="3600" dirty="0"/>
          </a:p>
          <a:p>
            <a:pPr algn="ctr"/>
            <a:r>
              <a:rPr lang="ru-RU" sz="3600" dirty="0" smtClean="0"/>
              <a:t> </a:t>
            </a:r>
            <a:r>
              <a:rPr lang="ru-RU" sz="3600" dirty="0"/>
              <a:t>«Что нужно сделать, чтобы    </a:t>
            </a:r>
            <a:r>
              <a:rPr lang="ru-RU" sz="3600" dirty="0" smtClean="0"/>
              <a:t>добиться цели?»</a:t>
            </a:r>
          </a:p>
          <a:p>
            <a:pPr algn="ct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0584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00201"/>
            <a:ext cx="8147248" cy="676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60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07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404664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ПРИМЕР </a:t>
            </a:r>
            <a:r>
              <a:rPr lang="ru-RU" sz="1600" b="1" dirty="0" smtClean="0">
                <a:solidFill>
                  <a:srgbClr val="FF0000"/>
                </a:solidFill>
              </a:rPr>
              <a:t>КАЛЕНДАРНОГО ПЛАНА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881311"/>
              </p:ext>
            </p:extLst>
          </p:nvPr>
        </p:nvGraphicFramePr>
        <p:xfrm>
          <a:off x="421196" y="1340769"/>
          <a:ext cx="8229600" cy="546175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988271"/>
                <a:gridCol w="1988271"/>
                <a:gridCol w="1224565"/>
                <a:gridCol w="1224565"/>
                <a:gridCol w="1239378"/>
                <a:gridCol w="564550"/>
              </a:tblGrid>
              <a:tr h="12555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</a:rPr>
                        <a:t>Задача </a:t>
                      </a:r>
                      <a:endParaRPr lang="ru-RU" sz="105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</a:rPr>
                        <a:t>Мероприятие </a:t>
                      </a:r>
                      <a:endParaRPr lang="ru-RU" sz="105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</a:rPr>
                        <a:t>срок </a:t>
                      </a:r>
                      <a:endParaRPr lang="ru-RU" sz="105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</a:rPr>
                        <a:t>количество участников</a:t>
                      </a:r>
                      <a:endParaRPr lang="ru-RU" sz="105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05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</a:rPr>
                        <a:t>количество постов</a:t>
                      </a:r>
                      <a:endParaRPr lang="ru-RU" sz="105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количество просмотров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</a:tr>
              <a:tr h="41314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1. Формирование у детей интереса и желание заниматься робототехникой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1. Вводное занятие кружка "Что такое робототехника?"  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8.08.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</a:tr>
              <a:tr h="4131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2. Открытое занятие  «Программируем легко».  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26.10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</a:tr>
              <a:tr h="413140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2. Формирование основы конструирования и программирования роботов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 Мастер-класс  "Битва роботов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</a:tr>
              <a:tr h="6197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2. Мастер-классы по «Управление роботом».  </a:t>
                      </a:r>
                      <a:endParaRPr lang="ru-RU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129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300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</a:tr>
              <a:tr h="2065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Выставка  "Шоу роботов".  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129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737" marR="5773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675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540066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37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540322"/>
              </p:ext>
            </p:extLst>
          </p:nvPr>
        </p:nvGraphicFramePr>
        <p:xfrm>
          <a:off x="323528" y="980728"/>
          <a:ext cx="8229600" cy="135482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864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 Что вы умеете делать хорошо </a:t>
                      </a:r>
                      <a:endParaRPr lang="ru-RU" sz="1200" b="1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(компетенции) 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Как я могу это подтвердить?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Что я буду делать в проекте?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Моя роль в команде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23528" y="137309"/>
            <a:ext cx="8157648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Команда проекта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(главный ресурс)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1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564904"/>
            <a:ext cx="820891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u="sng" dirty="0"/>
              <a:t>Выберите компетенцию</a:t>
            </a:r>
            <a:r>
              <a:rPr lang="ru-RU" dirty="0"/>
              <a:t>: спортивный, общительный, хорошо фотографирую, снимаю классное видео, ведущий на школьных мероприятиях, участвую в сценках, пою, хорошая память, разбираюсь в компьютерных программах по дизайну,  активно веду </a:t>
            </a:r>
            <a:r>
              <a:rPr lang="ru-RU" dirty="0" err="1"/>
              <a:t>соцсети</a:t>
            </a:r>
            <a:r>
              <a:rPr lang="ru-RU" dirty="0"/>
              <a:t>,  пишу хорошие посты для </a:t>
            </a:r>
            <a:r>
              <a:rPr lang="ru-RU" dirty="0" smtClean="0"/>
              <a:t>соц. </a:t>
            </a:r>
            <a:r>
              <a:rPr lang="ru-RU" dirty="0"/>
              <a:t>сетей, пишу стихи, знаю все об  раздельном сборе мусора,   часто руковожу одноклассниками при подготовке к мероприятиям,  придумываю развлечения или сценарии сценок,  хорошо говорю, коммуникабельный, могу решить любую проблему, </a:t>
            </a:r>
            <a:r>
              <a:rPr lang="ru-RU" dirty="0" err="1"/>
              <a:t>миксую</a:t>
            </a:r>
            <a:r>
              <a:rPr lang="ru-RU" dirty="0"/>
              <a:t> музыку,   отлично играю в футбол и  т.д.</a:t>
            </a:r>
          </a:p>
          <a:p>
            <a:r>
              <a:rPr lang="ru-RU" b="1" dirty="0"/>
              <a:t>Роль в команде:</a:t>
            </a:r>
            <a:r>
              <a:rPr lang="ru-RU" dirty="0"/>
              <a:t>   руководитель проекта, ведущий мероприятий, фотограф СММ менеджер,  режиссёр, эксперт ( все знаю по теме проекта)  и рассказываю об этом участникам), копирайтер, редактор, дизайнера, педагог, координатор, ди-джей, судья и  т.д.</a:t>
            </a:r>
          </a:p>
        </p:txBody>
      </p:sp>
    </p:spTree>
    <p:extLst>
      <p:ext uri="{BB962C8B-B14F-4D97-AF65-F5344CB8AC3E}">
        <p14:creationId xmlns:p14="http://schemas.microsoft.com/office/powerpoint/2010/main" val="308353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764704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ПИШЕМ </a:t>
            </a:r>
            <a:r>
              <a:rPr lang="ru-RU" sz="3200" b="1" dirty="0" smtClean="0"/>
              <a:t>МЕДИАПЛАН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700808"/>
            <a:ext cx="624644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Для кого?  </a:t>
            </a:r>
          </a:p>
          <a:p>
            <a:r>
              <a:rPr lang="ru-RU" sz="4000" dirty="0" smtClean="0">
                <a:solidFill>
                  <a:srgbClr val="FF0000"/>
                </a:solidFill>
              </a:rPr>
              <a:t>Что они смотрят?</a:t>
            </a:r>
          </a:p>
          <a:p>
            <a:r>
              <a:rPr lang="ru-RU" sz="4000" dirty="0" smtClean="0">
                <a:solidFill>
                  <a:srgbClr val="FF0000"/>
                </a:solidFill>
              </a:rPr>
              <a:t>Где публикуем? </a:t>
            </a:r>
          </a:p>
          <a:p>
            <a:r>
              <a:rPr lang="ru-RU" sz="4000" dirty="0" smtClean="0">
                <a:solidFill>
                  <a:srgbClr val="FF0000"/>
                </a:solidFill>
              </a:rPr>
              <a:t>Какой контент? </a:t>
            </a:r>
          </a:p>
          <a:p>
            <a:r>
              <a:rPr lang="ru-RU" sz="4000" dirty="0" smtClean="0">
                <a:solidFill>
                  <a:srgbClr val="FF0000"/>
                </a:solidFill>
              </a:rPr>
              <a:t>Как часто? </a:t>
            </a:r>
          </a:p>
          <a:p>
            <a:r>
              <a:rPr lang="ru-RU" sz="4000" dirty="0" smtClean="0">
                <a:solidFill>
                  <a:srgbClr val="FF0000"/>
                </a:solidFill>
              </a:rPr>
              <a:t>Рубрики ?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Заполните таблицу в рабочем листе.</a:t>
            </a:r>
          </a:p>
          <a:p>
            <a:r>
              <a:rPr lang="ru-RU" sz="4000" dirty="0" smtClean="0">
                <a:solidFill>
                  <a:srgbClr val="FF0000"/>
                </a:solidFill>
              </a:rPr>
              <a:t> 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1" t="25402" r="11612" b="39065"/>
          <a:stretch/>
        </p:blipFill>
        <p:spPr bwMode="auto">
          <a:xfrm>
            <a:off x="4644008" y="3789040"/>
            <a:ext cx="4144715" cy="1465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422" y="1736812"/>
            <a:ext cx="2884594" cy="1620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279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89679"/>
            <a:ext cx="813690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РЕСУРСЫ</a:t>
            </a:r>
          </a:p>
          <a:p>
            <a:pPr algn="ctr"/>
            <a:r>
              <a:rPr lang="ru-RU" sz="2800" dirty="0" smtClean="0"/>
              <a:t>Что </a:t>
            </a:r>
            <a:r>
              <a:rPr lang="ru-RU" sz="2800" dirty="0"/>
              <a:t>нужно для </a:t>
            </a:r>
            <a:r>
              <a:rPr lang="ru-RU" sz="2800" dirty="0" smtClean="0"/>
              <a:t>проекта?</a:t>
            </a:r>
          </a:p>
          <a:p>
            <a:pPr algn="ctr"/>
            <a:r>
              <a:rPr lang="ru-RU" sz="2800" dirty="0" smtClean="0"/>
              <a:t> </a:t>
            </a:r>
            <a:r>
              <a:rPr lang="ru-RU" sz="2800" dirty="0"/>
              <a:t>(Бюджет проекта)</a:t>
            </a:r>
          </a:p>
          <a:p>
            <a:r>
              <a:rPr lang="ru-RU" sz="3200" dirty="0" smtClean="0"/>
              <a:t>Проживание </a:t>
            </a:r>
            <a:r>
              <a:rPr lang="ru-RU" sz="3200" dirty="0"/>
              <a:t>и питание; транспорт, аренда оборудование, аренда помещения, </a:t>
            </a:r>
            <a:r>
              <a:rPr lang="ru-RU" sz="3200" dirty="0" smtClean="0"/>
              <a:t>канцелярия</a:t>
            </a:r>
            <a:r>
              <a:rPr lang="ru-RU" sz="3200" dirty="0"/>
              <a:t>, полиграфическая продукция,</a:t>
            </a:r>
          </a:p>
          <a:p>
            <a:r>
              <a:rPr lang="ru-RU" sz="3200" dirty="0"/>
              <a:t>программное обеспечение, сайт, закупка оборудование, расходный материал, подарки, сувениры, информационные услуги.</a:t>
            </a:r>
          </a:p>
        </p:txBody>
      </p:sp>
    </p:spTree>
    <p:extLst>
      <p:ext uri="{BB962C8B-B14F-4D97-AF65-F5344CB8AC3E}">
        <p14:creationId xmlns:p14="http://schemas.microsoft.com/office/powerpoint/2010/main" val="156627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787812"/>
              </p:ext>
            </p:extLst>
          </p:nvPr>
        </p:nvGraphicFramePr>
        <p:xfrm>
          <a:off x="611560" y="476672"/>
          <a:ext cx="7992890" cy="401096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98411"/>
                <a:gridCol w="1598411"/>
                <a:gridCol w="1598411"/>
                <a:gridCol w="1598411"/>
                <a:gridCol w="1599246"/>
              </a:tblGrid>
              <a:tr h="855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Название ресурса 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Описание: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Количество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Цена: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</a:rPr>
                        <a:t>Сумма: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881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РОББО Набор для программирования и изучения робототехники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Цены взяты на сайте  https://robbo.ru/buy  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8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85 000,00 руб.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680 000,00 руб.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4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4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30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745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6"/>
            <a:ext cx="7488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"Софинансирование"</a:t>
            </a:r>
          </a:p>
          <a:p>
            <a:r>
              <a:rPr lang="ru-RU" sz="3200" b="1" dirty="0" smtClean="0"/>
              <a:t>Блок "Собственные средства"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5506" y="1628800"/>
            <a:ext cx="760090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рабочее время наставника проекта   10000*8 =80000;</a:t>
            </a:r>
          </a:p>
          <a:p>
            <a:r>
              <a:rPr lang="ru-RU" sz="2000" dirty="0"/>
              <a:t> ноутбук (руководителя проекта)  = 45 000 рублей;</a:t>
            </a:r>
          </a:p>
          <a:p>
            <a:r>
              <a:rPr lang="ru-RU" sz="2000" dirty="0"/>
              <a:t> фотограф </a:t>
            </a:r>
            <a:r>
              <a:rPr lang="ru-RU" sz="2000" dirty="0" smtClean="0"/>
              <a:t>( </a:t>
            </a:r>
            <a:r>
              <a:rPr lang="ru-RU" sz="2000" dirty="0"/>
              <a:t>член команды) 10000*8=80000 рублей;</a:t>
            </a:r>
          </a:p>
          <a:p>
            <a:r>
              <a:rPr lang="ru-RU" sz="2000" dirty="0"/>
              <a:t> фотоаппарат (собственность Алёны </a:t>
            </a:r>
            <a:r>
              <a:rPr lang="ru-RU" sz="2000" dirty="0" err="1"/>
              <a:t>Абрамцевой</a:t>
            </a:r>
            <a:r>
              <a:rPr lang="ru-RU" sz="2000" dirty="0"/>
              <a:t>) - 25 000 рублей;</a:t>
            </a:r>
          </a:p>
          <a:p>
            <a:r>
              <a:rPr lang="ru-RU" sz="2000" dirty="0"/>
              <a:t> телефоны (участников команды) 10000*4=40000 рублей;</a:t>
            </a:r>
          </a:p>
          <a:p>
            <a:r>
              <a:rPr lang="ru-RU" sz="2000" dirty="0"/>
              <a:t>канцелярские принадлежности (ручки, карандаши) предоставит наставник проекта - 1000 рублей;</a:t>
            </a:r>
          </a:p>
          <a:p>
            <a:r>
              <a:rPr lang="ru-RU" sz="2000" dirty="0"/>
              <a:t>офисная бумага 4 пачки по 270 рублей=1080 рублей;</a:t>
            </a:r>
          </a:p>
          <a:p>
            <a:r>
              <a:rPr lang="ru-RU" sz="2000" dirty="0"/>
              <a:t>воздушные шары для оформления 200 шт. *15=3000 рублей, оплата оформления воздушными шарами 2000*3=6000 рублей; </a:t>
            </a:r>
          </a:p>
          <a:p>
            <a:r>
              <a:rPr lang="ru-RU" sz="2000" dirty="0"/>
              <a:t>фотобумага по 50 листов для грамот 800 рублей; </a:t>
            </a:r>
          </a:p>
          <a:p>
            <a:r>
              <a:rPr lang="ru-RU" sz="2000" dirty="0"/>
              <a:t>транспортные расходы  2000 рублей </a:t>
            </a:r>
          </a:p>
        </p:txBody>
      </p:sp>
    </p:spTree>
    <p:extLst>
      <p:ext uri="{BB962C8B-B14F-4D97-AF65-F5344CB8AC3E}">
        <p14:creationId xmlns:p14="http://schemas.microsoft.com/office/powerpoint/2010/main" val="303004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0585" y="260648"/>
            <a:ext cx="784887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Блок "Партнер"  </a:t>
            </a:r>
            <a:endParaRPr lang="ru-RU" sz="2400" dirty="0"/>
          </a:p>
          <a:p>
            <a:r>
              <a:rPr lang="ru-RU" sz="2400" dirty="0"/>
              <a:t>МБОУ Островянская СОШ </a:t>
            </a:r>
          </a:p>
          <a:p>
            <a:r>
              <a:rPr lang="ru-RU" sz="2400" b="1" dirty="0"/>
              <a:t>Перечень расходов: </a:t>
            </a:r>
            <a:endParaRPr lang="ru-RU" sz="2400" dirty="0"/>
          </a:p>
          <a:p>
            <a:r>
              <a:rPr lang="ru-RU" sz="2400" dirty="0"/>
              <a:t> </a:t>
            </a:r>
          </a:p>
          <a:p>
            <a:r>
              <a:rPr lang="ru-RU" sz="2400" dirty="0"/>
              <a:t>Партнер МБОУ Островянская СОШ  предоставит нам:</a:t>
            </a:r>
          </a:p>
          <a:p>
            <a:r>
              <a:rPr lang="ru-RU" sz="2400" dirty="0"/>
              <a:t> помещение для занятий кружка  в аренду 10 000*6=60000 рублей;</a:t>
            </a:r>
          </a:p>
          <a:p>
            <a:r>
              <a:rPr lang="ru-RU" sz="2400" dirty="0"/>
              <a:t>актовый зал для проведения массовых мероприятий  5000*2=10000 рублей;</a:t>
            </a:r>
          </a:p>
          <a:p>
            <a:r>
              <a:rPr lang="ru-RU" sz="2400" dirty="0"/>
              <a:t> ноутбуки 10 шт. 25*10=250 000 рублей</a:t>
            </a:r>
          </a:p>
          <a:p>
            <a:r>
              <a:rPr lang="ru-RU" sz="2400" dirty="0"/>
              <a:t>проектор  стоимостью 27 000 рублей;</a:t>
            </a:r>
          </a:p>
          <a:p>
            <a:r>
              <a:rPr lang="ru-RU" sz="2400" dirty="0"/>
              <a:t>обеспечит интернет  на сумму 2000*6=12 000 рублей</a:t>
            </a:r>
          </a:p>
          <a:p>
            <a:r>
              <a:rPr lang="ru-RU" sz="2400" dirty="0"/>
              <a:t>звуковое оборудование ( 2 большие колонки, радиомикрофоны 4  шт., микшерский пульт </a:t>
            </a:r>
            <a:r>
              <a:rPr lang="ru-RU" sz="2400" dirty="0" err="1"/>
              <a:t>Yamaha</a:t>
            </a:r>
            <a:r>
              <a:rPr lang="ru-RU" sz="2400" dirty="0"/>
              <a:t>, сателлит 1250 Вт. для проведения мероприятий)  на сумму    3000 рублей*7=21000 рублей</a:t>
            </a:r>
          </a:p>
        </p:txBody>
      </p:sp>
    </p:spTree>
    <p:extLst>
      <p:ext uri="{BB962C8B-B14F-4D97-AF65-F5344CB8AC3E}">
        <p14:creationId xmlns:p14="http://schemas.microsoft.com/office/powerpoint/2010/main" val="13316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60648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Крутое название </a:t>
            </a:r>
            <a:r>
              <a:rPr lang="ru-RU" sz="3600" b="1" dirty="0" smtClean="0">
                <a:solidFill>
                  <a:srgbClr val="FF0000"/>
                </a:solidFill>
              </a:rPr>
              <a:t>проекта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628800"/>
            <a:ext cx="86764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Должно содержать себе как описательную часть, так и творческую, креативную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616" y="2996953"/>
            <a:ext cx="3384376" cy="16619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/>
              <a:t>Клуб молодых предпринимателей «Старт»</a:t>
            </a:r>
          </a:p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076056" y="3284984"/>
            <a:ext cx="3600400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Школа робототехники </a:t>
            </a:r>
          </a:p>
          <a:p>
            <a:pPr algn="ctr"/>
            <a:r>
              <a:rPr lang="ru-RU" sz="2800" b="1" dirty="0" smtClean="0"/>
              <a:t>«Шаг в будущее»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123728" y="5229200"/>
            <a:ext cx="3528392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Спортивный клуб</a:t>
            </a:r>
          </a:p>
          <a:p>
            <a:pPr algn="ctr"/>
            <a:r>
              <a:rPr lang="ru-RU" sz="2400" b="1" dirty="0" smtClean="0"/>
              <a:t> «Олимпиец»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440158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32656"/>
            <a:ext cx="9388359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3827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32980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0594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4173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" y="260351"/>
            <a:ext cx="6300192" cy="475282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Проект</a:t>
            </a:r>
            <a:r>
              <a:rPr lang="ru-RU" b="1" dirty="0">
                <a:solidFill>
                  <a:srgbClr val="002060"/>
                </a:solidFill>
              </a:rPr>
              <a:t> – </a:t>
            </a:r>
            <a:r>
              <a:rPr lang="ru-RU" dirty="0" smtClean="0">
                <a:solidFill>
                  <a:srgbClr val="002060"/>
                </a:solidFill>
              </a:rPr>
              <a:t>комплекс </a:t>
            </a:r>
            <a:r>
              <a:rPr lang="ru-RU" dirty="0">
                <a:solidFill>
                  <a:srgbClr val="002060"/>
                </a:solidFill>
              </a:rPr>
              <a:t>взаимосвязанных мероприятий, </a:t>
            </a:r>
          </a:p>
          <a:p>
            <a:r>
              <a:rPr lang="ru-RU" dirty="0">
                <a:solidFill>
                  <a:srgbClr val="002060"/>
                </a:solidFill>
              </a:rPr>
              <a:t>направленных на решение конкретной</a:t>
            </a:r>
          </a:p>
          <a:p>
            <a:r>
              <a:rPr lang="ru-RU" dirty="0">
                <a:solidFill>
                  <a:srgbClr val="002060"/>
                </a:solidFill>
              </a:rPr>
              <a:t>актуальной социальной проблемы</a:t>
            </a:r>
          </a:p>
          <a:p>
            <a:r>
              <a:rPr lang="ru-RU" dirty="0">
                <a:solidFill>
                  <a:srgbClr val="002060"/>
                </a:solidFill>
              </a:rPr>
              <a:t>и на позитивное изменение социальной</a:t>
            </a:r>
          </a:p>
          <a:p>
            <a:r>
              <a:rPr lang="ru-RU" dirty="0">
                <a:solidFill>
                  <a:srgbClr val="002060"/>
                </a:solidFill>
              </a:rPr>
              <a:t>ситуации в Российской </a:t>
            </a:r>
            <a:r>
              <a:rPr lang="ru-RU" dirty="0" smtClean="0">
                <a:solidFill>
                  <a:srgbClr val="002060"/>
                </a:solidFill>
              </a:rPr>
              <a:t>Федерации</a:t>
            </a:r>
            <a:endParaRPr lang="ru-RU" b="1" dirty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Социальный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проект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  <a:r>
              <a:rPr lang="ru-RU" dirty="0">
                <a:solidFill>
                  <a:srgbClr val="002060"/>
                </a:solidFill>
              </a:rPr>
              <a:t>направлен на решение конкретной </a:t>
            </a:r>
            <a:r>
              <a:rPr lang="ru-RU" dirty="0" smtClean="0">
                <a:solidFill>
                  <a:srgbClr val="002060"/>
                </a:solidFill>
              </a:rPr>
              <a:t>проблемы  </a:t>
            </a:r>
            <a:r>
              <a:rPr lang="ru-RU" dirty="0">
                <a:solidFill>
                  <a:srgbClr val="002060"/>
                </a:solidFill>
              </a:rPr>
              <a:t>направлен на конкретную целевую группу,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для которой эта проблема </a:t>
            </a:r>
            <a:r>
              <a:rPr lang="ru-RU" dirty="0" smtClean="0">
                <a:solidFill>
                  <a:srgbClr val="002060"/>
                </a:solidFill>
              </a:rPr>
              <a:t>актуальна   не </a:t>
            </a:r>
            <a:r>
              <a:rPr lang="ru-RU" dirty="0">
                <a:solidFill>
                  <a:srgbClr val="002060"/>
                </a:solidFill>
              </a:rPr>
              <a:t>имеет целью извлечение прибыл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6127" y="5013176"/>
            <a:ext cx="8352928" cy="16312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Социальный эффект </a:t>
            </a:r>
            <a:r>
              <a:rPr lang="ru-RU" sz="2000" dirty="0"/>
              <a:t>– все </a:t>
            </a:r>
            <a:r>
              <a:rPr lang="ru-RU" sz="2000" dirty="0" smtClean="0"/>
              <a:t>позитивные изменения</a:t>
            </a:r>
            <a:r>
              <a:rPr lang="ru-RU" sz="2000" dirty="0"/>
              <a:t>, которые произойдут в результате реализации проекта: уровень знаний</a:t>
            </a:r>
          </a:p>
          <a:p>
            <a:r>
              <a:rPr lang="ru-RU" sz="2000" dirty="0"/>
              <a:t>участников проекта, развитие компетенций, популяризация вида </a:t>
            </a:r>
            <a:r>
              <a:rPr lang="ru-RU" sz="2000" dirty="0" smtClean="0"/>
              <a:t>деятельности, повышение </a:t>
            </a:r>
            <a:r>
              <a:rPr lang="ru-RU" sz="2000" dirty="0"/>
              <a:t>уровня информированности и </a:t>
            </a:r>
            <a:r>
              <a:rPr lang="ru-RU" sz="2000" dirty="0" err="1"/>
              <a:t>вовлечённости</a:t>
            </a:r>
            <a:r>
              <a:rPr lang="ru-RU" sz="2000" dirty="0"/>
              <a:t> и </a:t>
            </a:r>
            <a:r>
              <a:rPr lang="ru-RU" sz="2000" dirty="0" err="1"/>
              <a:t>др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516216" y="260648"/>
            <a:ext cx="2736304" cy="44627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Социально-значимое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  дело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создание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благоприятных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условий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>
                <a:solidFill>
                  <a:srgbClr val="FF0000"/>
                </a:solidFill>
              </a:rPr>
              <a:t>для </a:t>
            </a:r>
            <a:r>
              <a:rPr lang="ru-RU" sz="2000" b="1" dirty="0" smtClean="0">
                <a:solidFill>
                  <a:srgbClr val="FF0000"/>
                </a:solidFill>
              </a:rPr>
              <a:t>опыта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осуществления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>
                <a:solidFill>
                  <a:srgbClr val="FF0000"/>
                </a:solidFill>
              </a:rPr>
              <a:t>социально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значимых </a:t>
            </a:r>
            <a:r>
              <a:rPr lang="ru-RU" sz="2000" b="1" dirty="0">
                <a:solidFill>
                  <a:srgbClr val="FF0000"/>
                </a:solidFill>
              </a:rPr>
              <a:t>дел 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169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631" y="-30466"/>
            <a:ext cx="916212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620688"/>
            <a:ext cx="2998583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#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создавай_возможности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11960" y="116632"/>
            <a:ext cx="189000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#</a:t>
            </a:r>
            <a:r>
              <a:rPr lang="ru-RU" dirty="0" err="1"/>
              <a:t>развивай_среду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80112" y="620688"/>
            <a:ext cx="139179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#объединяй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164288" y="116632"/>
            <a:ext cx="121539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#защищай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394119" y="1268760"/>
            <a:ext cx="192552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#</a:t>
            </a:r>
            <a:r>
              <a:rPr lang="ru-RU" dirty="0" err="1"/>
              <a:t>стирай_границы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297557" y="1268760"/>
            <a:ext cx="220932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 #</a:t>
            </a:r>
            <a:r>
              <a:rPr lang="ru-RU" dirty="0" err="1"/>
              <a:t>сохраняй_природу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33529" y="1638092"/>
            <a:ext cx="2254463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#</a:t>
            </a:r>
            <a:r>
              <a:rPr lang="ru-RU" dirty="0" err="1"/>
              <a:t>двигай_сообщества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650735" y="790121"/>
            <a:ext cx="14579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#вдохновляй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915816" y="2007424"/>
            <a:ext cx="191539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 #</a:t>
            </a:r>
            <a:r>
              <a:rPr lang="ru-RU" dirty="0" err="1"/>
              <a:t>делись_опытом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308758" y="2181787"/>
            <a:ext cx="98135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#береги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94796" y="2351064"/>
            <a:ext cx="2417650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#</a:t>
            </a:r>
            <a:r>
              <a:rPr lang="ru-RU" sz="2000" dirty="0" err="1"/>
              <a:t>Открывай_стран</a:t>
            </a:r>
            <a:r>
              <a:rPr lang="ru-RU" dirty="0" err="1"/>
              <a:t>у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380387" y="3971293"/>
            <a:ext cx="156780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#</a:t>
            </a:r>
            <a:r>
              <a:rPr lang="ru-RU" dirty="0" err="1"/>
              <a:t>будь_здоров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655755" y="2849011"/>
            <a:ext cx="946093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#</a:t>
            </a:r>
            <a:r>
              <a:rPr lang="ru-RU" dirty="0" smtClean="0"/>
              <a:t>помни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72025" y="3613666"/>
            <a:ext cx="2821606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#</a:t>
            </a:r>
            <a:r>
              <a:rPr lang="ru-RU" sz="2000" dirty="0" err="1"/>
              <a:t>расскажи_о_главном</a:t>
            </a:r>
            <a:endParaRPr lang="ru-RU" sz="2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27547" y="5517232"/>
            <a:ext cx="213071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#</a:t>
            </a:r>
            <a:r>
              <a:rPr lang="ru-RU" dirty="0" err="1"/>
              <a:t>родные_любимые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919504" y="3213868"/>
            <a:ext cx="1450525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#МЫВМЕСТЕ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290117" y="2642478"/>
            <a:ext cx="1573957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#</a:t>
            </a:r>
            <a:r>
              <a:rPr lang="ru-RU" dirty="0" err="1"/>
              <a:t>Ты_не_один</a:t>
            </a:r>
            <a:r>
              <a:rPr lang="ru-RU" dirty="0"/>
              <a:t>;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398644" y="4950460"/>
            <a:ext cx="3387466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1600" dirty="0"/>
              <a:t>#</a:t>
            </a:r>
            <a:r>
              <a:rPr lang="ru-RU" sz="2800" b="1" dirty="0" err="1"/>
              <a:t>вклад_в_будущее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4796" y="6165304"/>
            <a:ext cx="6357831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Выберите   </a:t>
            </a:r>
            <a:r>
              <a:rPr lang="ru-RU" sz="2800" b="1" dirty="0">
                <a:solidFill>
                  <a:srgbClr val="FF0000"/>
                </a:solidFill>
              </a:rPr>
              <a:t>направление проекта. </a:t>
            </a:r>
          </a:p>
        </p:txBody>
      </p:sp>
    </p:spTree>
    <p:extLst>
      <p:ext uri="{BB962C8B-B14F-4D97-AF65-F5344CB8AC3E}">
        <p14:creationId xmlns:p14="http://schemas.microsoft.com/office/powerpoint/2010/main" val="3452261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00"/>
                            </p:stCondLst>
                            <p:childTnLst>
                              <p:par>
                                <p:cTn id="6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000"/>
                            </p:stCondLst>
                            <p:childTnLst>
                              <p:par>
                                <p:cTn id="8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705850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283694"/>
            <a:ext cx="5184576" cy="259228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 </a:t>
            </a:r>
            <a:r>
              <a:rPr lang="ru-RU" sz="2300" b="1" dirty="0"/>
              <a:t>Призы:</a:t>
            </a:r>
            <a:br>
              <a:rPr lang="ru-RU" sz="2300" b="1" dirty="0"/>
            </a:br>
            <a:r>
              <a:rPr lang="ru-RU" sz="2300" b="1" dirty="0"/>
              <a:t>ТОП-5 команд получат по 1 миллиону рублей .</a:t>
            </a:r>
            <a:br>
              <a:rPr lang="ru-RU" sz="2300" b="1" dirty="0"/>
            </a:br>
            <a:r>
              <a:rPr lang="ru-RU" sz="2300" b="1" dirty="0"/>
              <a:t>Призёры — от 200 до 500 тысяч рублей .</a:t>
            </a:r>
            <a:br>
              <a:rPr lang="ru-RU" sz="2300" b="1" dirty="0"/>
            </a:br>
            <a:r>
              <a:rPr lang="ru-RU" sz="2300" b="1" dirty="0"/>
              <a:t/>
            </a:r>
            <a:br>
              <a:rPr lang="ru-RU" sz="2300" b="1" dirty="0"/>
            </a:br>
            <a:r>
              <a:rPr lang="ru-RU" sz="2300" b="1" dirty="0"/>
              <a:t/>
            </a:r>
            <a:br>
              <a:rPr lang="ru-RU" sz="2300" b="1" dirty="0"/>
            </a:br>
            <a:r>
              <a:rPr lang="ru-RU" sz="2300" b="1" dirty="0"/>
              <a:t> </a:t>
            </a:r>
            <a:r>
              <a:rPr lang="ru-RU" sz="2300" b="1" dirty="0">
                <a:solidFill>
                  <a:schemeClr val="tx2"/>
                </a:solidFill>
              </a:rPr>
              <a:t>Этапы конкурса 2025:</a:t>
            </a:r>
            <a:br>
              <a:rPr lang="ru-RU" sz="2300" b="1" dirty="0">
                <a:solidFill>
                  <a:schemeClr val="tx2"/>
                </a:solidFill>
              </a:rPr>
            </a:br>
            <a:r>
              <a:rPr lang="ru-RU" sz="2300" b="1" dirty="0">
                <a:solidFill>
                  <a:schemeClr val="tx2"/>
                </a:solidFill>
              </a:rPr>
              <a:t> Заявки: 11 февраля — 11 марта</a:t>
            </a:r>
            <a:br>
              <a:rPr lang="ru-RU" sz="2300" b="1" dirty="0">
                <a:solidFill>
                  <a:schemeClr val="tx2"/>
                </a:solidFill>
              </a:rPr>
            </a:br>
            <a:r>
              <a:rPr lang="ru-RU" sz="2300" b="1" dirty="0">
                <a:solidFill>
                  <a:schemeClr val="tx2"/>
                </a:solidFill>
              </a:rPr>
              <a:t> Выполнение заданий: 4 марта — 16 июня</a:t>
            </a:r>
            <a:br>
              <a:rPr lang="ru-RU" sz="2300" b="1" dirty="0">
                <a:solidFill>
                  <a:schemeClr val="tx2"/>
                </a:solidFill>
              </a:rPr>
            </a:br>
            <a:r>
              <a:rPr lang="ru-RU" sz="2300" b="1" dirty="0">
                <a:solidFill>
                  <a:schemeClr val="tx2"/>
                </a:solidFill>
              </a:rPr>
              <a:t> Подведение итогов: 16 июня — 3 июля</a:t>
            </a:r>
            <a:br>
              <a:rPr lang="ru-RU" sz="2300" b="1" dirty="0">
                <a:solidFill>
                  <a:schemeClr val="tx2"/>
                </a:solidFill>
              </a:rPr>
            </a:br>
            <a:r>
              <a:rPr lang="ru-RU" sz="2300" b="1" dirty="0">
                <a:solidFill>
                  <a:schemeClr val="tx2"/>
                </a:solidFill>
              </a:rPr>
              <a:t> Выплата призов: 4 июля — 31 сентября</a:t>
            </a:r>
          </a:p>
        </p:txBody>
      </p:sp>
    </p:spTree>
    <p:extLst>
      <p:ext uri="{BB962C8B-B14F-4D97-AF65-F5344CB8AC3E}">
        <p14:creationId xmlns:p14="http://schemas.microsoft.com/office/powerpoint/2010/main" val="389893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6" t="15155" r="16001" b="11695"/>
          <a:stretch/>
        </p:blipFill>
        <p:spPr bwMode="auto">
          <a:xfrm>
            <a:off x="3833" y="332656"/>
            <a:ext cx="9252519" cy="627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4993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470</TotalTime>
  <Words>1097</Words>
  <Application>Microsoft Office PowerPoint</Application>
  <PresentationFormat>Экран (4:3)</PresentationFormat>
  <Paragraphs>228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Исполнительная</vt:lpstr>
      <vt:lpstr>Пишем проект!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Денис</dc:creator>
  <cp:lastModifiedBy>Денис</cp:lastModifiedBy>
  <cp:revision>84</cp:revision>
  <dcterms:created xsi:type="dcterms:W3CDTF">2025-02-07T01:01:20Z</dcterms:created>
  <dcterms:modified xsi:type="dcterms:W3CDTF">2025-02-18T20:32:17Z</dcterms:modified>
</cp:coreProperties>
</file>